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68FF"/>
    <a:srgbClr val="0047D6"/>
    <a:srgbClr val="8C9A0A"/>
    <a:srgbClr val="8E8810"/>
    <a:srgbClr val="CBC2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0E88-2CA6-401D-BB51-3CB7D8AE435E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4A24F-C48A-405E-B236-B518839F5F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4805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0E88-2CA6-401D-BB51-3CB7D8AE435E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4A24F-C48A-405E-B236-B518839F5F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363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0E88-2CA6-401D-BB51-3CB7D8AE435E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4A24F-C48A-405E-B236-B518839F5F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565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0E88-2CA6-401D-BB51-3CB7D8AE435E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4A24F-C48A-405E-B236-B518839F5F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4215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0E88-2CA6-401D-BB51-3CB7D8AE435E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4A24F-C48A-405E-B236-B518839F5F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452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0E88-2CA6-401D-BB51-3CB7D8AE435E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4A24F-C48A-405E-B236-B518839F5F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3482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0E88-2CA6-401D-BB51-3CB7D8AE435E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4A24F-C48A-405E-B236-B518839F5F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6204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0E88-2CA6-401D-BB51-3CB7D8AE435E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4A24F-C48A-405E-B236-B518839F5F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7795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0E88-2CA6-401D-BB51-3CB7D8AE435E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4A24F-C48A-405E-B236-B518839F5F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9620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0E88-2CA6-401D-BB51-3CB7D8AE435E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4A24F-C48A-405E-B236-B518839F5F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3164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0E88-2CA6-401D-BB51-3CB7D8AE435E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4A24F-C48A-405E-B236-B518839F5F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2739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chemeClr val="bg2">
                <a:lumMod val="50000"/>
                <a:lumOff val="5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CEA30E88-2CA6-401D-BB51-3CB7D8AE435E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0AF4A24F-C48A-405E-B236-B518839F5F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08458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geefsrl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9CD802-3525-7A73-8128-1D5D54E3E8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0146" y="788112"/>
            <a:ext cx="7364274" cy="2219780"/>
          </a:xfrm>
        </p:spPr>
        <p:txBody>
          <a:bodyPr>
            <a:normAutofit/>
          </a:bodyPr>
          <a:lstStyle/>
          <a:p>
            <a:pPr algn="r"/>
            <a:r>
              <a:rPr lang="it-IT" sz="4800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SICUREZZA IN QUOTA 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66523B4-73A5-05D3-0B78-CAD208D7C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8292" y="3328606"/>
            <a:ext cx="6616128" cy="1241828"/>
          </a:xfrm>
        </p:spPr>
        <p:txBody>
          <a:bodyPr>
            <a:normAutofit/>
          </a:bodyPr>
          <a:lstStyle/>
          <a:p>
            <a:pPr algn="l"/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Servizi di Montaggio, Verifica e Ispezione periodica per Linee Vita e Sistemi Anticaduta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2123EE7-F1FD-96A8-4C06-035FCA4A2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7750" y="1075750"/>
            <a:ext cx="3864283" cy="3864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566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B07E36-D80A-E0A9-F026-83EA09F5B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205" y="1608667"/>
            <a:ext cx="2823275" cy="4501127"/>
          </a:xfrm>
        </p:spPr>
        <p:txBody>
          <a:bodyPr anchor="t">
            <a:normAutofit/>
          </a:bodyPr>
          <a:lstStyle/>
          <a:p>
            <a:pPr algn="r"/>
            <a:r>
              <a:rPr lang="it-IT" sz="3200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Obbligo vs Responsabilità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EE71619-080E-1BC1-8C21-F594FE87E0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47698" y="1608667"/>
            <a:ext cx="3421958" cy="45011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b="1" dirty="0">
                <a:solidFill>
                  <a:schemeClr val="tx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L’obbligo di Legge </a:t>
            </a:r>
          </a:p>
          <a:p>
            <a:pPr marL="0" indent="0">
              <a:buNone/>
            </a:pPr>
            <a:endParaRPr lang="it-IT" sz="2000" dirty="0">
              <a:solidFill>
                <a:srgbClr val="1D68FF"/>
              </a:solidFill>
            </a:endParaRPr>
          </a:p>
          <a:p>
            <a:pPr marL="0" indent="0">
              <a:buNone/>
            </a:pPr>
            <a:endParaRPr lang="it-IT" sz="2000" dirty="0">
              <a:solidFill>
                <a:srgbClr val="1D68FF"/>
              </a:solidFill>
            </a:endParaRPr>
          </a:p>
          <a:p>
            <a:pPr marL="0" indent="0">
              <a:buNone/>
            </a:pPr>
            <a:r>
              <a:rPr lang="it-IT" sz="2000" dirty="0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Il </a:t>
            </a:r>
            <a:r>
              <a:rPr lang="it-IT" sz="2000" dirty="0" err="1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D.Lgs</a:t>
            </a:r>
            <a:r>
              <a:rPr lang="it-IT" sz="2000" dirty="0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81/08 e le norme UNI 11560 impongono che ogni sistema di ancoraggio sia ispezionato periodicamente (ogni 12/24 mesi) per garantire l’integrità.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E15B166-FAB4-5C23-C5C7-0C269F9FFD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89696" y="1608667"/>
            <a:ext cx="3421957" cy="450112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it-IT" sz="2000" b="1" dirty="0">
                <a:solidFill>
                  <a:schemeClr val="tx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La Responsabilità Civile/Penale</a:t>
            </a:r>
          </a:p>
          <a:p>
            <a:pPr marL="0" indent="0">
              <a:lnSpc>
                <a:spcPct val="100000"/>
              </a:lnSpc>
              <a:buNone/>
            </a:pPr>
            <a:endParaRPr lang="it-IT" sz="2000" dirty="0"/>
          </a:p>
          <a:p>
            <a:pPr marL="0" indent="0">
              <a:buNone/>
            </a:pPr>
            <a:r>
              <a:rPr lang="it-IT" sz="2000" dirty="0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L’amministratore o il </a:t>
            </a:r>
            <a:r>
              <a:rPr lang="it-IT" sz="2000" dirty="0" err="1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propetario</a:t>
            </a:r>
            <a:r>
              <a:rPr lang="it-IT" sz="2000" dirty="0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dell’immobile sono i primi responsabili in caso di infortunio. L’assenza di verifiche può invalidare le coperture assicurative.</a:t>
            </a:r>
          </a:p>
        </p:txBody>
      </p:sp>
    </p:spTree>
    <p:extLst>
      <p:ext uri="{BB962C8B-B14F-4D97-AF65-F5344CB8AC3E}">
        <p14:creationId xmlns:p14="http://schemas.microsoft.com/office/powerpoint/2010/main" val="888030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B3FDCCE-ECF8-4061-F984-1A5ABA881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206" y="1608667"/>
            <a:ext cx="2823275" cy="4501127"/>
          </a:xfrm>
        </p:spPr>
        <p:txBody>
          <a:bodyPr anchor="t">
            <a:normAutofit/>
          </a:bodyPr>
          <a:lstStyle/>
          <a:p>
            <a:pPr algn="r"/>
            <a:r>
              <a:rPr lang="it-IT" sz="3200" b="1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Ispezione Tecnica Qualificata</a:t>
            </a:r>
            <a:endParaRPr lang="it-IT" sz="3200" b="1" dirty="0">
              <a:solidFill>
                <a:schemeClr val="accent2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3219489-DDFE-FD30-7A44-06F2B19B83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47698" y="1608667"/>
            <a:ext cx="3421958" cy="45011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b="1" dirty="0">
                <a:solidFill>
                  <a:schemeClr val="tx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 nostre verifiche sono condotte da tecnici qualificati:</a:t>
            </a:r>
          </a:p>
          <a:p>
            <a:r>
              <a:rPr lang="it-IT" sz="2000" dirty="0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Controllo visivo dell’ossidazione e corrosione.</a:t>
            </a:r>
          </a:p>
          <a:p>
            <a:r>
              <a:rPr lang="it-IT" sz="2000" dirty="0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Verifica del Tensionamento del cavo in acciaio.</a:t>
            </a:r>
          </a:p>
          <a:p>
            <a:r>
              <a:rPr lang="it-IT" sz="2000" dirty="0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Controllo dei serraggi con chiave dinamometrica.</a:t>
            </a:r>
          </a:p>
          <a:p>
            <a:r>
              <a:rPr lang="it-IT" sz="2000" dirty="0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Verifica dell’impermeabilizzazione dei fissaggi.</a:t>
            </a:r>
          </a:p>
        </p:txBody>
      </p:sp>
      <p:pic>
        <p:nvPicPr>
          <p:cNvPr id="1028" name="Picture 4" descr="Chi effettua le ispezioni delle linee vita? – Linea Vita Marche">
            <a:extLst>
              <a:ext uri="{FF2B5EF4-FFF2-40B4-BE49-F238E27FC236}">
                <a16:creationId xmlns:a16="http://schemas.microsoft.com/office/drawing/2014/main" id="{136EC925-DAA3-A05F-E3C1-94F50222DEB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684" y="2058194"/>
            <a:ext cx="3735422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789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D25734A-08D5-7056-3608-02122605D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206" y="1608667"/>
            <a:ext cx="2823275" cy="4501127"/>
          </a:xfrm>
        </p:spPr>
        <p:txBody>
          <a:bodyPr anchor="t">
            <a:normAutofit/>
          </a:bodyPr>
          <a:lstStyle/>
          <a:p>
            <a:pPr algn="r"/>
            <a:r>
              <a:rPr lang="it-IT" sz="3200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 Rischi della Mancata Verifica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551DC28-DD17-E3DF-2869-734FEE38C8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47698" y="1608667"/>
            <a:ext cx="3421958" cy="45011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b="1" dirty="0">
                <a:solidFill>
                  <a:schemeClr val="tx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100%  </a:t>
            </a:r>
          </a:p>
          <a:p>
            <a:pPr marL="0" indent="0">
              <a:buNone/>
            </a:pPr>
            <a:endParaRPr lang="it-IT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>
              <a:buNone/>
            </a:pPr>
            <a:r>
              <a:rPr lang="it-IT" sz="2000" dirty="0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RESPONSABILITÀ DEL GESTORE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6001C2D-283A-47E8-9AFB-A6074CD1F5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89696" y="1608667"/>
            <a:ext cx="3421957" cy="45011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b="1" dirty="0">
                <a:solidFill>
                  <a:schemeClr val="tx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Conseguenze Immediate</a:t>
            </a:r>
          </a:p>
          <a:p>
            <a:pPr marL="0" indent="0">
              <a:buNone/>
            </a:pPr>
            <a:endParaRPr lang="it-IT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>
              <a:buNone/>
            </a:pPr>
            <a:r>
              <a:rPr lang="it-IT" sz="2000" dirty="0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 caso di caduta su una linea vita non revisionata, le sanzioni amministrative partono da € 2,800, oltre al rischio di procedimenti penali per omessa manutenzione di dispositivi di sicurezza.</a:t>
            </a:r>
          </a:p>
          <a:p>
            <a:pPr marL="0" indent="0">
              <a:buNone/>
            </a:pP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543081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47678471-EF11-783F-75B9-11F711AEE847}"/>
              </a:ext>
            </a:extLst>
          </p:cNvPr>
          <p:cNvSpPr txBox="1"/>
          <p:nvPr/>
        </p:nvSpPr>
        <p:spPr>
          <a:xfrm>
            <a:off x="1371599" y="294538"/>
            <a:ext cx="9895951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Il Nostro </a:t>
            </a:r>
            <a:r>
              <a:rPr lang="en-US" sz="4000" b="1" kern="1200" dirty="0" err="1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Metodo</a:t>
            </a:r>
            <a:r>
              <a:rPr lang="en-US" sz="4000" b="1" kern="1200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di Lavoro 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AC2F08E7-5139-C716-17ED-36EA6F0F44A7}"/>
              </a:ext>
            </a:extLst>
          </p:cNvPr>
          <p:cNvSpPr txBox="1"/>
          <p:nvPr/>
        </p:nvSpPr>
        <p:spPr>
          <a:xfrm>
            <a:off x="927039" y="2566737"/>
            <a:ext cx="3753854" cy="17079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000" b="1" dirty="0" err="1">
                <a:solidFill>
                  <a:schemeClr val="tx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Analisi</a:t>
            </a:r>
            <a:r>
              <a:rPr lang="en-US" sz="2000" b="1" dirty="0">
                <a:solidFill>
                  <a:schemeClr val="tx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Esame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dell’Elaborato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Tecnico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della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Copertura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(ETC) e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dei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manuali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del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produttore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B47F8C0F-0D23-7326-33E6-48922E29AB45}"/>
              </a:ext>
            </a:extLst>
          </p:cNvPr>
          <p:cNvSpPr txBox="1"/>
          <p:nvPr/>
        </p:nvSpPr>
        <p:spPr>
          <a:xfrm>
            <a:off x="4812632" y="2566737"/>
            <a:ext cx="37538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2000" b="1" dirty="0">
                <a:solidFill>
                  <a:schemeClr val="bg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Verifica </a:t>
            </a:r>
          </a:p>
          <a:p>
            <a:pPr>
              <a:spcAft>
                <a:spcPts val="600"/>
              </a:spcAft>
            </a:pPr>
            <a:endParaRPr lang="it-IT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spcAft>
                <a:spcPts val="600"/>
              </a:spcAft>
            </a:pPr>
            <a:r>
              <a:rPr lang="it-IT" sz="2000" dirty="0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Test strumentali e prove di trazione sui punti di ancoraggio (se necessario).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93412F6-5DBF-B4A1-58FD-4CA3DFE845E7}"/>
              </a:ext>
            </a:extLst>
          </p:cNvPr>
          <p:cNvSpPr txBox="1"/>
          <p:nvPr/>
        </p:nvSpPr>
        <p:spPr>
          <a:xfrm>
            <a:off x="8829964" y="2566737"/>
            <a:ext cx="3048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2000" b="1" dirty="0">
                <a:solidFill>
                  <a:schemeClr val="bg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Certifica</a:t>
            </a:r>
          </a:p>
          <a:p>
            <a:pPr>
              <a:spcAft>
                <a:spcPts val="600"/>
              </a:spcAft>
            </a:pPr>
            <a:endParaRPr lang="it-IT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spcAft>
                <a:spcPts val="600"/>
              </a:spcAft>
            </a:pPr>
            <a:r>
              <a:rPr lang="it-IT" sz="2000" dirty="0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Rilascio del verbale di ispezione e aggiornamento del registro manutenzioni.</a:t>
            </a:r>
          </a:p>
        </p:txBody>
      </p:sp>
    </p:spTree>
    <p:extLst>
      <p:ext uri="{BB962C8B-B14F-4D97-AF65-F5344CB8AC3E}">
        <p14:creationId xmlns:p14="http://schemas.microsoft.com/office/powerpoint/2010/main" val="2373943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A867AE-69CA-AD2E-BBFE-B3D71A806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it-IT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Frequenza delle Ispezioni (UNI 11560)</a:t>
            </a:r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0BA11714-7CFF-47AD-795A-E2EB73BBC0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3397793"/>
              </p:ext>
            </p:extLst>
          </p:nvPr>
        </p:nvGraphicFramePr>
        <p:xfrm>
          <a:off x="1074707" y="2112579"/>
          <a:ext cx="10066528" cy="41928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5422">
                  <a:extLst>
                    <a:ext uri="{9D8B030D-6E8A-4147-A177-3AD203B41FA5}">
                      <a16:colId xmlns:a16="http://schemas.microsoft.com/office/drawing/2014/main" val="1601987623"/>
                    </a:ext>
                  </a:extLst>
                </a:gridCol>
                <a:gridCol w="2646676">
                  <a:extLst>
                    <a:ext uri="{9D8B030D-6E8A-4147-A177-3AD203B41FA5}">
                      <a16:colId xmlns:a16="http://schemas.microsoft.com/office/drawing/2014/main" val="1182628051"/>
                    </a:ext>
                  </a:extLst>
                </a:gridCol>
                <a:gridCol w="3824430">
                  <a:extLst>
                    <a:ext uri="{9D8B030D-6E8A-4147-A177-3AD203B41FA5}">
                      <a16:colId xmlns:a16="http://schemas.microsoft.com/office/drawing/2014/main" val="3306989408"/>
                    </a:ext>
                  </a:extLst>
                </a:gridCol>
              </a:tblGrid>
              <a:tr h="518212">
                <a:tc>
                  <a:txBody>
                    <a:bodyPr/>
                    <a:lstStyle/>
                    <a:p>
                      <a:r>
                        <a:rPr lang="it-IT" sz="2300" dirty="0">
                          <a:solidFill>
                            <a:schemeClr val="tx1"/>
                          </a:solidFill>
                        </a:rPr>
                        <a:t>Tipo di Intervento </a:t>
                      </a:r>
                    </a:p>
                  </a:txBody>
                  <a:tcPr marL="117775" marR="117775" marT="58888" marB="58888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300" dirty="0">
                          <a:solidFill>
                            <a:schemeClr val="tx1"/>
                          </a:solidFill>
                        </a:rPr>
                        <a:t>Periodicità</a:t>
                      </a:r>
                    </a:p>
                  </a:txBody>
                  <a:tcPr marL="117775" marR="117775" marT="58888" marB="58888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300" dirty="0">
                          <a:solidFill>
                            <a:schemeClr val="tx1"/>
                          </a:solidFill>
                        </a:rPr>
                        <a:t>Descrizione </a:t>
                      </a:r>
                    </a:p>
                  </a:txBody>
                  <a:tcPr marL="117775" marR="117775" marT="58888" marB="58888">
                    <a:solidFill>
                      <a:schemeClr val="bg2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668936"/>
                  </a:ext>
                </a:extLst>
              </a:tr>
              <a:tr h="1224865">
                <a:tc>
                  <a:txBody>
                    <a:bodyPr/>
                    <a:lstStyle/>
                    <a:p>
                      <a:r>
                        <a:rPr lang="it-IT" sz="23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Ispezione Prima dell’uso</a:t>
                      </a:r>
                    </a:p>
                  </a:txBody>
                  <a:tcPr marL="117775" marR="117775" marT="58888" marB="58888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30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Ogni utilizzo </a:t>
                      </a:r>
                    </a:p>
                  </a:txBody>
                  <a:tcPr marL="117775" marR="117775" marT="58888" marB="58888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3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Controllo visivo da parte dell’operatore che sale sul tetto.</a:t>
                      </a:r>
                    </a:p>
                  </a:txBody>
                  <a:tcPr marL="117775" marR="117775" marT="58888" marB="58888"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8809870"/>
                  </a:ext>
                </a:extLst>
              </a:tr>
              <a:tr h="1224865">
                <a:tc>
                  <a:txBody>
                    <a:bodyPr/>
                    <a:lstStyle/>
                    <a:p>
                      <a:r>
                        <a:rPr lang="it-IT" sz="23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Ispezione periodica</a:t>
                      </a:r>
                    </a:p>
                  </a:txBody>
                  <a:tcPr marL="117775" marR="117775" marT="58888" marB="58888">
                    <a:solidFill>
                      <a:schemeClr val="bg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3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Ogni 12-24 mesi </a:t>
                      </a:r>
                    </a:p>
                  </a:txBody>
                  <a:tcPr marL="117775" marR="117775" marT="58888" marB="58888">
                    <a:solidFill>
                      <a:schemeClr val="bg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3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Controllo tecnico obbligatorio eseguito da tecnico abilitato.</a:t>
                      </a:r>
                    </a:p>
                  </a:txBody>
                  <a:tcPr marL="117775" marR="117775" marT="58888" marB="58888">
                    <a:solidFill>
                      <a:schemeClr val="bg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2061574"/>
                  </a:ext>
                </a:extLst>
              </a:tr>
              <a:tr h="1224865">
                <a:tc>
                  <a:txBody>
                    <a:bodyPr/>
                    <a:lstStyle/>
                    <a:p>
                      <a:r>
                        <a:rPr lang="it-IT" sz="230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Ispezione Straordinaria</a:t>
                      </a:r>
                    </a:p>
                  </a:txBody>
                  <a:tcPr marL="117775" marR="117775" marT="58888" marB="58888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30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Post-Evento</a:t>
                      </a:r>
                    </a:p>
                  </a:txBody>
                  <a:tcPr marL="117775" marR="117775" marT="58888" marB="58888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3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Necessaria dopo un arresto caduta o eventi atmosferici estremi.</a:t>
                      </a:r>
                    </a:p>
                  </a:txBody>
                  <a:tcPr marL="117775" marR="117775" marT="58888" marB="58888"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8446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0384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286605A-FC82-23F3-6C1A-E9C3D62BC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chemeClr val="accent2">
                    <a:lumMod val="50000"/>
                  </a:schemeClr>
                </a:solidFill>
              </a:rPr>
              <a:t>L’Elaborato Tecnico (ETC)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B0E8128-7709-48AA-24D8-9887AF5584F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dirty="0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Senza la documentazione corretta, l’impianto è considerato </a:t>
            </a:r>
            <a:r>
              <a:rPr lang="it-IT" sz="2000" b="1" dirty="0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non conforme</a:t>
            </a:r>
            <a:r>
              <a:rPr lang="it-IT" sz="2000" dirty="0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</a:p>
          <a:p>
            <a:pPr marL="0" indent="0">
              <a:buNone/>
            </a:pPr>
            <a:r>
              <a:rPr lang="it-IT" sz="2000" dirty="0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Ci occupiamo della ricostruzione del fascicolo tecnico qualora fosse smarrito o incompleto, includendo:</a:t>
            </a:r>
          </a:p>
          <a:p>
            <a:r>
              <a:rPr lang="it-IT" sz="2000" dirty="0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Relazione tecnica di calcolo.</a:t>
            </a:r>
          </a:p>
          <a:p>
            <a:r>
              <a:rPr lang="it-IT" sz="2000" dirty="0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Dichiarazione d corretta posa.</a:t>
            </a:r>
          </a:p>
          <a:p>
            <a:r>
              <a:rPr lang="it-IT" sz="2000" dirty="0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Programma di manutenzione.</a:t>
            </a:r>
          </a:p>
        </p:txBody>
      </p:sp>
      <p:pic>
        <p:nvPicPr>
          <p:cNvPr id="9" name="Segnaposto contenuto 8">
            <a:extLst>
              <a:ext uri="{FF2B5EF4-FFF2-40B4-BE49-F238E27FC236}">
                <a16:creationId xmlns:a16="http://schemas.microsoft.com/office/drawing/2014/main" id="{10CCF4AD-E0A7-A506-71CE-759172ADF55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6693069" y="1690688"/>
            <a:ext cx="49287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3885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1FC4800C-8026-0993-8F00-5FF7E55D2560}"/>
              </a:ext>
            </a:extLst>
          </p:cNvPr>
          <p:cNvSpPr txBox="1"/>
          <p:nvPr/>
        </p:nvSpPr>
        <p:spPr>
          <a:xfrm>
            <a:off x="804049" y="330078"/>
            <a:ext cx="9897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Alcuni Sistemi di Ancoraggio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5332FF9-D382-B38F-D5BB-C0DCB926CB25}"/>
              </a:ext>
            </a:extLst>
          </p:cNvPr>
          <p:cNvSpPr txBox="1"/>
          <p:nvPr/>
        </p:nvSpPr>
        <p:spPr>
          <a:xfrm>
            <a:off x="647882" y="1748589"/>
            <a:ext cx="40426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Ancoraggi a Puntale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F4858E7-6D1F-8CEF-9EC6-22864BD469F2}"/>
              </a:ext>
            </a:extLst>
          </p:cNvPr>
          <p:cNvSpPr txBox="1"/>
          <p:nvPr/>
        </p:nvSpPr>
        <p:spPr>
          <a:xfrm>
            <a:off x="4861308" y="1748589"/>
            <a:ext cx="4924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tx2">
                    <a:lumMod val="50000"/>
                  </a:schemeClr>
                </a:solidFill>
              </a:rPr>
              <a:t>Linee Flessibili (Tipo C)</a:t>
            </a:r>
            <a:endParaRPr lang="it-IT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F42F5F4-6904-D240-A527-46F3C3F46757}"/>
              </a:ext>
            </a:extLst>
          </p:cNvPr>
          <p:cNvSpPr txBox="1"/>
          <p:nvPr/>
        </p:nvSpPr>
        <p:spPr>
          <a:xfrm>
            <a:off x="8986496" y="1762646"/>
            <a:ext cx="43474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tx2">
                    <a:lumMod val="50000"/>
                  </a:schemeClr>
                </a:solidFill>
              </a:rPr>
              <a:t>Sistemi a Binario</a:t>
            </a:r>
          </a:p>
        </p:txBody>
      </p:sp>
      <p:pic>
        <p:nvPicPr>
          <p:cNvPr id="3074" name="Picture 2" descr="DISPOSITIVI DI ANCORAGGIO TIPO A PER DEVIAZIONE DI CADUTA – PanFix Italia">
            <a:extLst>
              <a:ext uri="{FF2B5EF4-FFF2-40B4-BE49-F238E27FC236}">
                <a16:creationId xmlns:a16="http://schemas.microsoft.com/office/drawing/2014/main" id="{2BCE5384-F222-8578-2032-DC53295FA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887" y="3239310"/>
            <a:ext cx="2715234" cy="232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Zanin S.r.l. | Zanin S.r.l. | Lattoneria, ferramenta, linee vita - Linee  vita">
            <a:extLst>
              <a:ext uri="{FF2B5EF4-FFF2-40B4-BE49-F238E27FC236}">
                <a16:creationId xmlns:a16="http://schemas.microsoft.com/office/drawing/2014/main" id="{FE924725-C9A7-0873-AFCE-9BC9A5485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922" y="2805163"/>
            <a:ext cx="3977196" cy="296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BS Linee Vita - Linee Vita ancoraggio anticaduta inox per lamiera grecate">
            <a:extLst>
              <a:ext uri="{FF2B5EF4-FFF2-40B4-BE49-F238E27FC236}">
                <a16:creationId xmlns:a16="http://schemas.microsoft.com/office/drawing/2014/main" id="{C30870D0-8E67-2A61-2CA7-3B310CBE2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0" y="3010549"/>
            <a:ext cx="3686175" cy="2390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1764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8C3995F-703D-D896-0CAE-59072DBD3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it-IT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Andamento di Degrado e Sicurezza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91CC2BC-8760-BE5D-432E-A21761BDA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33774"/>
            <a:ext cx="10515600" cy="17145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L’esposizione agli agenti atmosferici riduce la resistenza dei materiali del 40% dopo i primi 5 anni se non manutenuti.</a:t>
            </a:r>
          </a:p>
        </p:txBody>
      </p:sp>
    </p:spTree>
    <p:extLst>
      <p:ext uri="{BB962C8B-B14F-4D97-AF65-F5344CB8AC3E}">
        <p14:creationId xmlns:p14="http://schemas.microsoft.com/office/powerpoint/2010/main" val="437848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4E1488-987F-9D16-A6D8-A22150E8B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Perché Affidarvi a Noi 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1901923-F676-EABD-57D4-DB3887226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400" b="1" dirty="0">
                <a:solidFill>
                  <a:schemeClr val="tx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Tecnici Qualificati: </a:t>
            </a:r>
            <a:r>
              <a:rPr lang="it-IT" sz="2400" dirty="0">
                <a:solidFill>
                  <a:schemeClr val="bg2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personale Qualificati secondo gli standard UNI.</a:t>
            </a:r>
          </a:p>
          <a:p>
            <a:endParaRPr lang="it-IT" sz="2400" b="1" dirty="0">
              <a:solidFill>
                <a:schemeClr val="tx2">
                  <a:lumMod val="2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it-IT" sz="2400" b="1" dirty="0">
                <a:solidFill>
                  <a:schemeClr val="tx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Scadenzario Automatico: </a:t>
            </a:r>
            <a:r>
              <a:rPr lang="it-IT" sz="2400" dirty="0">
                <a:solidFill>
                  <a:schemeClr val="bg2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Vi avvisiamo noi quando l’impianto sta per scadere.</a:t>
            </a:r>
          </a:p>
          <a:p>
            <a:endParaRPr lang="it-IT" sz="2400" b="1" dirty="0">
              <a:solidFill>
                <a:schemeClr val="tx2">
                  <a:lumMod val="2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it-IT" sz="2400" b="1" dirty="0">
                <a:solidFill>
                  <a:schemeClr val="tx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Attrezzatura all’Avanguardia: </a:t>
            </a:r>
            <a:r>
              <a:rPr lang="it-IT" sz="2400" dirty="0">
                <a:solidFill>
                  <a:schemeClr val="bg2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Utilizziamo dinamometriche digitali certificate per i test.</a:t>
            </a:r>
          </a:p>
        </p:txBody>
      </p:sp>
    </p:spTree>
    <p:extLst>
      <p:ext uri="{BB962C8B-B14F-4D97-AF65-F5344CB8AC3E}">
        <p14:creationId xmlns:p14="http://schemas.microsoft.com/office/powerpoint/2010/main" val="915026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1571A0A-B2DD-9C41-17AE-3558FC99D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Siamo Pronti.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37DE782-5F92-21E3-9015-F13BBEEF09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b="1" dirty="0">
                <a:solidFill>
                  <a:schemeClr val="tx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Richiedi un preventivo gratuito per la tua istallazione o verifica periodica.</a:t>
            </a:r>
          </a:p>
          <a:p>
            <a:pPr marL="0" indent="0">
              <a:buNone/>
            </a:pPr>
            <a:endParaRPr lang="it-IT" b="1" dirty="0">
              <a:solidFill>
                <a:schemeClr val="tx2">
                  <a:lumMod val="2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>
              <a:buNone/>
            </a:pPr>
            <a:r>
              <a:rPr lang="it-IT" b="1" dirty="0">
                <a:solidFill>
                  <a:schemeClr val="tx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CONTATTI:</a:t>
            </a:r>
          </a:p>
          <a:p>
            <a:pPr marL="0" indent="0">
              <a:buNone/>
            </a:pPr>
            <a:endParaRPr lang="it-IT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>
              <a:buNone/>
            </a:pP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Email: </a:t>
            </a:r>
            <a:r>
              <a:rPr lang="it-IT" b="1" dirty="0">
                <a:solidFill>
                  <a:schemeClr val="bg2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geefsrl@gmail.com</a:t>
            </a:r>
            <a:endParaRPr lang="it-IT" b="1" dirty="0">
              <a:solidFill>
                <a:schemeClr val="bg2">
                  <a:lumMod val="75000"/>
                  <a:lumOff val="2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>
              <a:buNone/>
            </a:pP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Telefono : </a:t>
            </a:r>
            <a:r>
              <a:rPr lang="it-IT" b="1" dirty="0">
                <a:solidFill>
                  <a:schemeClr val="bg2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3483888605; 3335944191</a:t>
            </a:r>
          </a:p>
          <a:p>
            <a:pPr marL="0" indent="0">
              <a:buNone/>
            </a:pPr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Web: </a:t>
            </a:r>
            <a:r>
              <a:rPr lang="it-IT" b="1" dirty="0">
                <a:solidFill>
                  <a:schemeClr val="bg2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www.geefsrl.com</a:t>
            </a:r>
          </a:p>
        </p:txBody>
      </p:sp>
    </p:spTree>
    <p:extLst>
      <p:ext uri="{BB962C8B-B14F-4D97-AF65-F5344CB8AC3E}">
        <p14:creationId xmlns:p14="http://schemas.microsoft.com/office/powerpoint/2010/main" val="26986019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iallo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Tema di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C0A3E416-13B0-4CFE-8B85-8989D8AEFB5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</TotalTime>
  <Words>423</Words>
  <Application>Microsoft Office PowerPoint</Application>
  <PresentationFormat>Widescreen</PresentationFormat>
  <Paragraphs>72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Lato</vt:lpstr>
      <vt:lpstr>Office Theme</vt:lpstr>
      <vt:lpstr>SICUREZZA IN QUOTA </vt:lpstr>
      <vt:lpstr>Obbligo vs Responsabilità</vt:lpstr>
      <vt:lpstr>Ispezione Tecnica Qualificata</vt:lpstr>
      <vt:lpstr>I Rischi della Mancata Verifica </vt:lpstr>
      <vt:lpstr>Presentazione standard di PowerPoint</vt:lpstr>
      <vt:lpstr>Frequenza delle Ispezioni (UNI 11560)</vt:lpstr>
      <vt:lpstr>L’Elaborato Tecnico (ETC)</vt:lpstr>
      <vt:lpstr>Presentazione standard di PowerPoint</vt:lpstr>
      <vt:lpstr>Andamento di Degrado e Sicurezza</vt:lpstr>
      <vt:lpstr>Perché Affidarvi a Noi ?</vt:lpstr>
      <vt:lpstr>Siamo Pronti.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Claudio Giannini</dc:creator>
  <cp:lastModifiedBy>Claudio Giannini</cp:lastModifiedBy>
  <cp:revision>3</cp:revision>
  <dcterms:created xsi:type="dcterms:W3CDTF">2026-05-12T18:00:06Z</dcterms:created>
  <dcterms:modified xsi:type="dcterms:W3CDTF">2026-05-15T15:47:21Z</dcterms:modified>
</cp:coreProperties>
</file>